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Light" charset="1" panose="020B0306030504020204"/>
      <p:regular r:id="rId10"/>
    </p:embeddedFont>
    <p:embeddedFont>
      <p:font typeface="Open Sans Light Bold" charset="1" panose="020B0806030504020204"/>
      <p:regular r:id="rId11"/>
    </p:embeddedFont>
    <p:embeddedFont>
      <p:font typeface="Open Sans Light Italics" charset="1" panose="020B0306030504020204"/>
      <p:regular r:id="rId12"/>
    </p:embeddedFont>
    <p:embeddedFont>
      <p:font typeface="Open Sans Light Bold Italics" charset="1" panose="020B0806030504020204"/>
      <p:regular r:id="rId13"/>
    </p:embeddedFont>
    <p:embeddedFont>
      <p:font typeface="Open Sans" charset="1" panose="020B0606030504020204"/>
      <p:regular r:id="rId14"/>
    </p:embeddedFont>
    <p:embeddedFont>
      <p:font typeface="Open Sans Bold" charset="1" panose="020B0806030504020204"/>
      <p:regular r:id="rId15"/>
    </p:embeddedFont>
    <p:embeddedFont>
      <p:font typeface="Open Sans Italics" charset="1" panose="020B0606030504020204"/>
      <p:regular r:id="rId16"/>
    </p:embeddedFont>
    <p:embeddedFont>
      <p:font typeface="Open Sans Bold Italics" charset="1" panose="020B0806030504020204"/>
      <p:regular r:id="rId17"/>
    </p:embeddedFont>
    <p:embeddedFont>
      <p:font typeface="Open Sans Extra Bold" charset="1" panose="020B0906030804020204"/>
      <p:regular r:id="rId18"/>
    </p:embeddedFont>
    <p:embeddedFont>
      <p:font typeface="Open Sans Extra Bold Italics" charset="1" panose="020B0906030804020204"/>
      <p:regular r:id="rId19"/>
    </p:embeddedFont>
    <p:embeddedFont>
      <p:font typeface="Muli Black" charset="1" panose="00000A00000000000000"/>
      <p:regular r:id="rId20"/>
    </p:embeddedFont>
    <p:embeddedFont>
      <p:font typeface="Muli Black Italics" charset="1" panose="00000A00000000000000"/>
      <p:regular r:id="rId21"/>
    </p:embeddedFont>
    <p:embeddedFont>
      <p:font typeface="Roboto Mono Regular" charset="1" panose="00000000000000000000"/>
      <p:regular r:id="rId22"/>
    </p:embeddedFont>
    <p:embeddedFont>
      <p:font typeface="Roboto Mono Regular Bold" charset="1" panose="00000000000000000000"/>
      <p:regular r:id="rId23"/>
    </p:embeddedFont>
    <p:embeddedFont>
      <p:font typeface="Roboto Mono Regular Italics" charset="1" panose="00000000000000000000"/>
      <p:regular r:id="rId24"/>
    </p:embeddedFont>
    <p:embeddedFont>
      <p:font typeface="Roboto Mono Regular Bold Italics" charset="1" panose="000000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blipFill>
          <a:blip r:embed="rId2"/>
          <a:srcRect l="0" t="0" r="692" b="25519"/>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0" y="3408446"/>
            <a:ext cx="18288000" cy="4236034"/>
          </a:xfrm>
          <a:prstGeom prst="rect">
            <a:avLst/>
          </a:prstGeom>
        </p:spPr>
        <p:txBody>
          <a:bodyPr anchor="t" rtlCol="false" tIns="0" lIns="0" bIns="0" rIns="0">
            <a:spAutoFit/>
          </a:bodyPr>
          <a:lstStyle/>
          <a:p>
            <a:pPr algn="ctr">
              <a:lnSpc>
                <a:spcPts val="17080"/>
              </a:lnSpc>
              <a:spcBef>
                <a:spcPct val="0"/>
              </a:spcBef>
            </a:pPr>
            <a:r>
              <a:rPr lang="en-US" sz="12199">
                <a:solidFill>
                  <a:srgbClr val="FFFFFF"/>
                </a:solidFill>
                <a:latin typeface="Muli Black Bold"/>
              </a:rPr>
              <a:t>UPCOMING STORAGE TECHNOLOGIES</a:t>
            </a:r>
          </a:p>
        </p:txBody>
      </p:sp>
      <p:sp>
        <p:nvSpPr>
          <p:cNvPr name="TextBox 3" id="3"/>
          <p:cNvSpPr txBox="true"/>
          <p:nvPr/>
        </p:nvSpPr>
        <p:spPr>
          <a:xfrm rot="0">
            <a:off x="3033637" y="9214351"/>
            <a:ext cx="11871352" cy="500801"/>
          </a:xfrm>
          <a:prstGeom prst="rect">
            <a:avLst/>
          </a:prstGeom>
        </p:spPr>
        <p:txBody>
          <a:bodyPr anchor="t" rtlCol="false" tIns="0" lIns="0" bIns="0" rIns="0">
            <a:spAutoFit/>
          </a:bodyPr>
          <a:lstStyle/>
          <a:p>
            <a:pPr algn="ctr">
              <a:lnSpc>
                <a:spcPts val="4199"/>
              </a:lnSpc>
              <a:spcBef>
                <a:spcPct val="0"/>
              </a:spcBef>
            </a:pPr>
            <a:r>
              <a:rPr lang="en-US" sz="2999" spc="-29" u="sng">
                <a:solidFill>
                  <a:srgbClr val="FFFFFF"/>
                </a:solidFill>
                <a:latin typeface="Roboto Mono Regular"/>
              </a:rPr>
              <a:t>GHULE PRABHAT PANDURANG   10303320181124510027</a:t>
            </a:r>
          </a:p>
        </p:txBody>
      </p:sp>
      <p:sp>
        <p:nvSpPr>
          <p:cNvPr name="TextBox 4" id="4"/>
          <p:cNvSpPr txBox="true"/>
          <p:nvPr/>
        </p:nvSpPr>
        <p:spPr>
          <a:xfrm rot="0">
            <a:off x="6273183" y="2062900"/>
            <a:ext cx="5081707" cy="58229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A PRESENTATION 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blipFill>
          <a:blip r:embed="rId2"/>
          <a:srcRect l="0" t="12500" r="0" b="12500"/>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319146" y="762711"/>
            <a:ext cx="3569375" cy="885190"/>
          </a:xfrm>
          <a:prstGeom prst="rect">
            <a:avLst/>
          </a:prstGeom>
        </p:spPr>
        <p:txBody>
          <a:bodyPr anchor="t" rtlCol="false" tIns="0" lIns="0" bIns="0" rIns="0">
            <a:spAutoFit/>
          </a:bodyPr>
          <a:lstStyle/>
          <a:p>
            <a:pPr algn="ctr">
              <a:lnSpc>
                <a:spcPts val="7280"/>
              </a:lnSpc>
            </a:pPr>
            <a:r>
              <a:rPr lang="en-US" sz="5200">
                <a:solidFill>
                  <a:srgbClr val="FFFFFF"/>
                </a:solidFill>
                <a:latin typeface="Open Sans"/>
              </a:rPr>
              <a:t>Conclusion:</a:t>
            </a:r>
          </a:p>
        </p:txBody>
      </p:sp>
      <p:sp>
        <p:nvSpPr>
          <p:cNvPr name="TextBox 3" id="3"/>
          <p:cNvSpPr txBox="true"/>
          <p:nvPr/>
        </p:nvSpPr>
        <p:spPr>
          <a:xfrm rot="0">
            <a:off x="319146" y="2373073"/>
            <a:ext cx="17968854" cy="58229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Thus, using DNA for data storage ,it is possible to store huge amount of data in very less size.</a:t>
            </a:r>
          </a:p>
        </p:txBody>
      </p:sp>
      <p:sp>
        <p:nvSpPr>
          <p:cNvPr name="TextBox 4" id="4"/>
          <p:cNvSpPr txBox="true"/>
          <p:nvPr/>
        </p:nvSpPr>
        <p:spPr>
          <a:xfrm rot="0">
            <a:off x="-278440" y="3294198"/>
            <a:ext cx="17968854" cy="58229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As DNA can retain data for millions of years , it is possible to store data for a long time.</a:t>
            </a:r>
          </a:p>
        </p:txBody>
      </p:sp>
      <p:sp>
        <p:nvSpPr>
          <p:cNvPr name="TextBox 5" id="5"/>
          <p:cNvSpPr txBox="true"/>
          <p:nvPr/>
        </p:nvSpPr>
        <p:spPr>
          <a:xfrm rot="0">
            <a:off x="0" y="4200087"/>
            <a:ext cx="16940154" cy="58229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By using this technique , data is compressed and the security to the data is provided.</a:t>
            </a:r>
          </a:p>
        </p:txBody>
      </p:sp>
      <p:sp>
        <p:nvSpPr>
          <p:cNvPr name="TextBox 6" id="6"/>
          <p:cNvSpPr txBox="true"/>
          <p:nvPr/>
        </p:nvSpPr>
        <p:spPr>
          <a:xfrm rot="0">
            <a:off x="0" y="5076825"/>
            <a:ext cx="18288000" cy="58229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Parallel reading of files is also possible enabling users to read multiple files at the same time.</a:t>
            </a:r>
          </a:p>
        </p:txBody>
      </p:sp>
      <p:sp>
        <p:nvSpPr>
          <p:cNvPr name="TextBox 7" id="7"/>
          <p:cNvSpPr txBox="true"/>
          <p:nvPr/>
        </p:nvSpPr>
        <p:spPr>
          <a:xfrm rot="0">
            <a:off x="0" y="6126004"/>
            <a:ext cx="18288000" cy="118427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This technique can be used in future to store the whole data of the various companies in very small space.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blipFill>
          <a:blip r:embed="rId2"/>
          <a:srcRect l="0" t="0" r="692" b="25519"/>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3878906" y="491487"/>
            <a:ext cx="9093875" cy="1533525"/>
          </a:xfrm>
          <a:prstGeom prst="rect">
            <a:avLst/>
          </a:prstGeom>
        </p:spPr>
        <p:txBody>
          <a:bodyPr anchor="t" rtlCol="false" tIns="0" lIns="0" bIns="0" rIns="0">
            <a:spAutoFit/>
          </a:bodyPr>
          <a:lstStyle/>
          <a:p>
            <a:pPr algn="ctr">
              <a:lnSpc>
                <a:spcPts val="12599"/>
              </a:lnSpc>
            </a:pPr>
            <a:r>
              <a:rPr lang="en-US" sz="9000">
                <a:solidFill>
                  <a:srgbClr val="FFFFFF"/>
                </a:solidFill>
                <a:latin typeface="Open Sans Extra Bold"/>
              </a:rPr>
              <a:t>INTRODUCTION</a:t>
            </a:r>
          </a:p>
        </p:txBody>
      </p:sp>
      <p:sp>
        <p:nvSpPr>
          <p:cNvPr name="TextBox 3" id="3"/>
          <p:cNvSpPr txBox="true"/>
          <p:nvPr/>
        </p:nvSpPr>
        <p:spPr>
          <a:xfrm rot="0">
            <a:off x="50125" y="2628509"/>
            <a:ext cx="9093875" cy="885190"/>
          </a:xfrm>
          <a:prstGeom prst="rect">
            <a:avLst/>
          </a:prstGeom>
        </p:spPr>
        <p:txBody>
          <a:bodyPr anchor="t" rtlCol="false" tIns="0" lIns="0" bIns="0" rIns="0">
            <a:spAutoFit/>
          </a:bodyPr>
          <a:lstStyle/>
          <a:p>
            <a:pPr algn="ctr">
              <a:lnSpc>
                <a:spcPts val="7280"/>
              </a:lnSpc>
            </a:pPr>
            <a:r>
              <a:rPr lang="en-US" sz="5200">
                <a:solidFill>
                  <a:srgbClr val="FFFFFF"/>
                </a:solidFill>
                <a:latin typeface="Open Sans"/>
              </a:rPr>
              <a:t>1. DNA Digital Storage</a:t>
            </a:r>
          </a:p>
        </p:txBody>
      </p:sp>
      <p:sp>
        <p:nvSpPr>
          <p:cNvPr name="TextBox 4" id="4"/>
          <p:cNvSpPr txBox="true"/>
          <p:nvPr/>
        </p:nvSpPr>
        <p:spPr>
          <a:xfrm rot="0">
            <a:off x="562879" y="4020147"/>
            <a:ext cx="9093875" cy="1807210"/>
          </a:xfrm>
          <a:prstGeom prst="rect">
            <a:avLst/>
          </a:prstGeom>
        </p:spPr>
        <p:txBody>
          <a:bodyPr anchor="t" rtlCol="false" tIns="0" lIns="0" bIns="0" rIns="0">
            <a:spAutoFit/>
          </a:bodyPr>
          <a:lstStyle/>
          <a:p>
            <a:pPr algn="ctr">
              <a:lnSpc>
                <a:spcPts val="7280"/>
              </a:lnSpc>
            </a:pPr>
            <a:r>
              <a:rPr lang="en-US" sz="5200">
                <a:solidFill>
                  <a:srgbClr val="FFFFFF"/>
                </a:solidFill>
                <a:latin typeface="Open Sans"/>
              </a:rPr>
              <a:t>2 . HAMR(Heat Assisted    Magnetic Recording</a:t>
            </a:r>
          </a:p>
        </p:txBody>
      </p:sp>
      <p:sp>
        <p:nvSpPr>
          <p:cNvPr name="TextBox 5" id="5"/>
          <p:cNvSpPr txBox="true"/>
          <p:nvPr/>
        </p:nvSpPr>
        <p:spPr>
          <a:xfrm rot="0">
            <a:off x="1382316" y="6341918"/>
            <a:ext cx="7761684" cy="885190"/>
          </a:xfrm>
          <a:prstGeom prst="rect">
            <a:avLst/>
          </a:prstGeom>
        </p:spPr>
        <p:txBody>
          <a:bodyPr anchor="t" rtlCol="false" tIns="0" lIns="0" bIns="0" rIns="0">
            <a:spAutoFit/>
          </a:bodyPr>
          <a:lstStyle/>
          <a:p>
            <a:pPr algn="ctr">
              <a:lnSpc>
                <a:spcPts val="7280"/>
              </a:lnSpc>
            </a:pPr>
            <a:r>
              <a:rPr lang="en-US" sz="5200">
                <a:solidFill>
                  <a:srgbClr val="FFFFFF"/>
                </a:solidFill>
                <a:latin typeface="Open Sans"/>
              </a:rPr>
              <a:t>3 . Magnetoresistive RAM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blipFill>
          <a:blip r:embed="rId2"/>
          <a:srcRect l="0" t="12500" r="0" b="12500"/>
          <a:stretch>
            <a:fillRect/>
          </a:stretch>
        </a:blip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3606829" y="2185285"/>
            <a:ext cx="11074343" cy="5916430"/>
          </a:xfrm>
          <a:prstGeom prst="rect">
            <a:avLst/>
          </a:prstGeom>
        </p:spPr>
      </p:pic>
      <p:sp>
        <p:nvSpPr>
          <p:cNvPr name="TextBox 3" id="3"/>
          <p:cNvSpPr txBox="true"/>
          <p:nvPr/>
        </p:nvSpPr>
        <p:spPr>
          <a:xfrm rot="0">
            <a:off x="562879" y="2503221"/>
            <a:ext cx="6719858" cy="178625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The process of encoding and decoding binary data to and from synthesized strands of DNA.</a:t>
            </a:r>
          </a:p>
        </p:txBody>
      </p:sp>
      <p:sp>
        <p:nvSpPr>
          <p:cNvPr name="TextBox 4" id="4"/>
          <p:cNvSpPr txBox="true"/>
          <p:nvPr/>
        </p:nvSpPr>
        <p:spPr>
          <a:xfrm rot="0">
            <a:off x="213506" y="933450"/>
            <a:ext cx="7668935" cy="885190"/>
          </a:xfrm>
          <a:prstGeom prst="rect">
            <a:avLst/>
          </a:prstGeom>
        </p:spPr>
        <p:txBody>
          <a:bodyPr anchor="t" rtlCol="false" tIns="0" lIns="0" bIns="0" rIns="0">
            <a:spAutoFit/>
          </a:bodyPr>
          <a:lstStyle/>
          <a:p>
            <a:pPr algn="ctr">
              <a:lnSpc>
                <a:spcPts val="7280"/>
              </a:lnSpc>
            </a:pPr>
            <a:r>
              <a:rPr lang="en-US" sz="5200">
                <a:solidFill>
                  <a:srgbClr val="FFFFFF"/>
                </a:solidFill>
                <a:latin typeface="Open Sans"/>
              </a:rPr>
              <a:t>DNA Digital Data Storage</a:t>
            </a:r>
          </a:p>
        </p:txBody>
      </p:sp>
      <p:sp>
        <p:nvSpPr>
          <p:cNvPr name="TextBox 5" id="5"/>
          <p:cNvSpPr txBox="true"/>
          <p:nvPr/>
        </p:nvSpPr>
        <p:spPr>
          <a:xfrm rot="0">
            <a:off x="-562879" y="5232102"/>
            <a:ext cx="6719858" cy="58229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High storage density</a:t>
            </a:r>
          </a:p>
        </p:txBody>
      </p:sp>
      <p:sp>
        <p:nvSpPr>
          <p:cNvPr name="TextBox 6" id="6"/>
          <p:cNvSpPr txBox="true"/>
          <p:nvPr/>
        </p:nvSpPr>
        <p:spPr>
          <a:xfrm rot="0">
            <a:off x="866024" y="6197099"/>
            <a:ext cx="1804630" cy="58229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High cost</a:t>
            </a:r>
          </a:p>
        </p:txBody>
      </p:sp>
      <p:sp>
        <p:nvSpPr>
          <p:cNvPr name="TextBox 7" id="7"/>
          <p:cNvSpPr txBox="true"/>
          <p:nvPr/>
        </p:nvSpPr>
        <p:spPr>
          <a:xfrm rot="0">
            <a:off x="562879" y="7217369"/>
            <a:ext cx="4521979" cy="58229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Slow read and write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blipFill>
          <a:blip r:embed="rId2"/>
          <a:srcRect l="0" t="12500" r="0" b="12500"/>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3822976" y="678992"/>
            <a:ext cx="14338422" cy="5691021"/>
          </a:xfrm>
          <a:prstGeom prst="rect">
            <a:avLst/>
          </a:prstGeom>
        </p:spPr>
        <p:txBody>
          <a:bodyPr anchor="t" rtlCol="false" tIns="0" lIns="0" bIns="0" rIns="0">
            <a:spAutoFit/>
          </a:bodyPr>
          <a:lstStyle/>
          <a:p>
            <a:pPr algn="ctr">
              <a:lnSpc>
                <a:spcPts val="5021"/>
              </a:lnSpc>
            </a:pPr>
            <a:r>
              <a:rPr lang="en-US" sz="3586">
                <a:solidFill>
                  <a:srgbClr val="FFFFFF"/>
                </a:solidFill>
                <a:latin typeface="Open Sans Light"/>
              </a:rPr>
              <a:t>Currently the most wide spread DNA sequencing technology in use is one developed by Illumina .</a:t>
            </a:r>
          </a:p>
          <a:p>
            <a:pPr algn="ctr">
              <a:lnSpc>
                <a:spcPts val="5021"/>
              </a:lnSpc>
            </a:pPr>
            <a:r>
              <a:rPr lang="en-US" sz="3586">
                <a:solidFill>
                  <a:srgbClr val="FFFFFF"/>
                </a:solidFill>
                <a:latin typeface="Open Sans Light"/>
              </a:rPr>
              <a:t> A recently developed alternative is the nanopore technology in which DNA molecules are passed through a nano scale pore under the control of a ratcheting enzyme. The passage of the DNA molecules causes small change in electrical current that can be measured. The main advantage of the nanopore technology is that it can be read in real time.However the read accuracy of this technology is currently insufficient for data storage.</a:t>
            </a:r>
          </a:p>
        </p:txBody>
      </p:sp>
      <p:sp>
        <p:nvSpPr>
          <p:cNvPr name="TextBox 3" id="3"/>
          <p:cNvSpPr txBox="true"/>
          <p:nvPr/>
        </p:nvSpPr>
        <p:spPr>
          <a:xfrm rot="0">
            <a:off x="738798" y="538480"/>
            <a:ext cx="2874288" cy="885190"/>
          </a:xfrm>
          <a:prstGeom prst="rect">
            <a:avLst/>
          </a:prstGeom>
        </p:spPr>
        <p:txBody>
          <a:bodyPr anchor="t" rtlCol="false" tIns="0" lIns="0" bIns="0" rIns="0">
            <a:spAutoFit/>
          </a:bodyPr>
          <a:lstStyle/>
          <a:p>
            <a:pPr algn="ctr">
              <a:lnSpc>
                <a:spcPts val="7280"/>
              </a:lnSpc>
            </a:pPr>
            <a:r>
              <a:rPr lang="en-US" sz="5200">
                <a:solidFill>
                  <a:srgbClr val="FFFFFF"/>
                </a:solidFill>
                <a:latin typeface="Open Sans"/>
              </a:rPr>
              <a:t>Cell free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blipFill>
          <a:blip r:embed="rId2"/>
          <a:srcRect l="0" t="12500" r="0" b="12500"/>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1974789" y="4325915"/>
            <a:ext cx="14338422" cy="3150821"/>
          </a:xfrm>
          <a:prstGeom prst="rect">
            <a:avLst/>
          </a:prstGeom>
        </p:spPr>
        <p:txBody>
          <a:bodyPr anchor="t" rtlCol="false" tIns="0" lIns="0" bIns="0" rIns="0">
            <a:spAutoFit/>
          </a:bodyPr>
          <a:lstStyle/>
          <a:p>
            <a:pPr algn="ctr">
              <a:lnSpc>
                <a:spcPts val="5021"/>
              </a:lnSpc>
            </a:pPr>
            <a:r>
              <a:rPr lang="en-US" sz="3586">
                <a:solidFill>
                  <a:srgbClr val="FFFFFF"/>
                </a:solidFill>
                <a:latin typeface="Open Sans Light"/>
              </a:rPr>
              <a:t>In 2012, George Church and colleagues at Harvard University published an article in which DNA was encoded with digital information that included an HTML draft of a 53,400 word book written by the lead researcher, eleven JPG images and one JavaScript program.</a:t>
            </a:r>
          </a:p>
        </p:txBody>
      </p:sp>
      <p:pic>
        <p:nvPicPr>
          <p:cNvPr name="Picture 3" id="3"/>
          <p:cNvPicPr>
            <a:picLocks noChangeAspect="true"/>
          </p:cNvPicPr>
          <p:nvPr/>
        </p:nvPicPr>
        <p:blipFill>
          <a:blip r:embed="rId3"/>
          <a:srcRect l="442" t="1998" r="0" b="21479"/>
          <a:stretch>
            <a:fillRect/>
          </a:stretch>
        </p:blipFill>
        <p:spPr>
          <a:xfrm flipH="false" flipV="false" rot="0">
            <a:off x="5152937" y="0"/>
            <a:ext cx="7619904" cy="4392590"/>
          </a:xfrm>
          <a:prstGeom prst="rect">
            <a:avLst/>
          </a:prstGeom>
        </p:spPr>
      </p:pic>
      <p:sp>
        <p:nvSpPr>
          <p:cNvPr name="TextBox 4" id="4"/>
          <p:cNvSpPr txBox="true"/>
          <p:nvPr/>
        </p:nvSpPr>
        <p:spPr>
          <a:xfrm rot="0">
            <a:off x="1974789" y="7642976"/>
            <a:ext cx="14338422" cy="118427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This result showed that besides its other functions, DNA can also be another type of storage medium such as hard drives and magnetic tapes.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blipFill>
          <a:blip r:embed="rId2"/>
          <a:srcRect l="0" t="12500" r="0" b="12500"/>
          <a:stretch>
            <a:fillRect/>
          </a:stretch>
        </a:blip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893"/>
          <a:stretch>
            <a:fillRect/>
          </a:stretch>
        </p:blipFill>
        <p:spPr>
          <a:xfrm flipH="false" flipV="false" rot="0">
            <a:off x="-401598" y="1285626"/>
            <a:ext cx="7209386" cy="5358743"/>
          </a:xfrm>
          <a:prstGeom prst="rect">
            <a:avLst/>
          </a:prstGeom>
        </p:spPr>
      </p:pic>
      <p:sp>
        <p:nvSpPr>
          <p:cNvPr name="TextBox 3" id="3"/>
          <p:cNvSpPr txBox="true"/>
          <p:nvPr/>
        </p:nvSpPr>
        <p:spPr>
          <a:xfrm rot="0">
            <a:off x="-2644704" y="418079"/>
            <a:ext cx="14338422" cy="610621"/>
          </a:xfrm>
          <a:prstGeom prst="rect">
            <a:avLst/>
          </a:prstGeom>
        </p:spPr>
        <p:txBody>
          <a:bodyPr anchor="t" rtlCol="false" tIns="0" lIns="0" bIns="0" rIns="0">
            <a:spAutoFit/>
          </a:bodyPr>
          <a:lstStyle/>
          <a:p>
            <a:pPr algn="ctr">
              <a:lnSpc>
                <a:spcPts val="5021"/>
              </a:lnSpc>
            </a:pPr>
            <a:r>
              <a:rPr lang="en-US" sz="3586">
                <a:solidFill>
                  <a:srgbClr val="FFFFFF"/>
                </a:solidFill>
                <a:latin typeface="Open Sans Light"/>
              </a:rPr>
              <a:t>Heat Assisted Magnetic Recording :</a:t>
            </a:r>
          </a:p>
        </p:txBody>
      </p:sp>
      <p:sp>
        <p:nvSpPr>
          <p:cNvPr name="TextBox 4" id="4"/>
          <p:cNvSpPr txBox="true"/>
          <p:nvPr/>
        </p:nvSpPr>
        <p:spPr>
          <a:xfrm rot="0">
            <a:off x="6807788" y="1664809"/>
            <a:ext cx="11232881" cy="118427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Greatly increasing the amount of data that can be stored on a magnetic device such as a hard disk drive.</a:t>
            </a:r>
          </a:p>
        </p:txBody>
      </p:sp>
      <p:sp>
        <p:nvSpPr>
          <p:cNvPr name="TextBox 5" id="5"/>
          <p:cNvSpPr txBox="true"/>
          <p:nvPr/>
        </p:nvSpPr>
        <p:spPr>
          <a:xfrm rot="0">
            <a:off x="5977807" y="3382702"/>
            <a:ext cx="12582289" cy="58229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The regions being written must be heated in a tiny area.</a:t>
            </a:r>
          </a:p>
        </p:txBody>
      </p:sp>
      <p:sp>
        <p:nvSpPr>
          <p:cNvPr name="TextBox 6" id="6"/>
          <p:cNvSpPr txBox="true"/>
          <p:nvPr/>
        </p:nvSpPr>
        <p:spPr>
          <a:xfrm rot="0">
            <a:off x="5768532" y="4561205"/>
            <a:ext cx="11292789" cy="58229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Can be used identically to existing hard drives.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blipFill>
          <a:blip r:embed="rId2"/>
          <a:srcRect l="0" t="12500" r="0" b="12500"/>
          <a:stretch>
            <a:fillRect/>
          </a:stretch>
        </a:blip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8578" r="0" b="1628"/>
          <a:stretch>
            <a:fillRect/>
          </a:stretch>
        </p:blipFill>
        <p:spPr>
          <a:xfrm flipH="false" flipV="false" rot="0">
            <a:off x="5326586" y="4320457"/>
            <a:ext cx="6644754" cy="5966543"/>
          </a:xfrm>
          <a:prstGeom prst="rect">
            <a:avLst/>
          </a:prstGeom>
        </p:spPr>
      </p:pic>
      <p:sp>
        <p:nvSpPr>
          <p:cNvPr name="TextBox 3" id="3"/>
          <p:cNvSpPr txBox="true"/>
          <p:nvPr/>
        </p:nvSpPr>
        <p:spPr>
          <a:xfrm rot="0">
            <a:off x="2747434" y="1469967"/>
            <a:ext cx="11450572" cy="118427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Seagate Technology announced that HAMR would be launched commercially in 2019</a:t>
            </a:r>
          </a:p>
        </p:txBody>
      </p:sp>
      <p:sp>
        <p:nvSpPr>
          <p:cNvPr name="TextBox 4" id="4"/>
          <p:cNvSpPr txBox="true"/>
          <p:nvPr/>
        </p:nvSpPr>
        <p:spPr>
          <a:xfrm rot="0">
            <a:off x="3195624" y="2950387"/>
            <a:ext cx="11450572" cy="118427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16 TB drives, with 20 TB expected in 2020, 24 TB drives in advanced development, and 40 TB drives by around 2023</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blipFill>
          <a:blip r:embed="rId2"/>
          <a:srcRect l="0" t="12500" r="0" b="12500"/>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436833" y="320781"/>
            <a:ext cx="7212687" cy="885190"/>
          </a:xfrm>
          <a:prstGeom prst="rect">
            <a:avLst/>
          </a:prstGeom>
        </p:spPr>
        <p:txBody>
          <a:bodyPr anchor="t" rtlCol="false" tIns="0" lIns="0" bIns="0" rIns="0">
            <a:spAutoFit/>
          </a:bodyPr>
          <a:lstStyle/>
          <a:p>
            <a:pPr algn="ctr">
              <a:lnSpc>
                <a:spcPts val="7280"/>
              </a:lnSpc>
            </a:pPr>
            <a:r>
              <a:rPr lang="en-US" sz="5200">
                <a:solidFill>
                  <a:srgbClr val="FFFFFF"/>
                </a:solidFill>
                <a:latin typeface="Open Sans"/>
              </a:rPr>
              <a:t>Magnetoresistive RAM :</a:t>
            </a:r>
          </a:p>
        </p:txBody>
      </p:sp>
      <p:sp>
        <p:nvSpPr>
          <p:cNvPr name="TextBox 3" id="3"/>
          <p:cNvSpPr txBox="true"/>
          <p:nvPr/>
        </p:nvSpPr>
        <p:spPr>
          <a:xfrm rot="0">
            <a:off x="0" y="2121045"/>
            <a:ext cx="18107275" cy="118427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Magnetoresistive random-access memory (MRAM) is a type of non-volatile random-access memory.</a:t>
            </a:r>
          </a:p>
        </p:txBody>
      </p:sp>
      <p:sp>
        <p:nvSpPr>
          <p:cNvPr name="TextBox 4" id="4"/>
          <p:cNvSpPr txBox="true"/>
          <p:nvPr/>
        </p:nvSpPr>
        <p:spPr>
          <a:xfrm rot="0">
            <a:off x="0" y="3857573"/>
            <a:ext cx="17488347" cy="118427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Like conventional RAM ,data is not stored as electric charge , it  stores data in magnetic domains.</a:t>
            </a:r>
          </a:p>
        </p:txBody>
      </p:sp>
      <p:pic>
        <p:nvPicPr>
          <p:cNvPr name="Picture 5" id="5"/>
          <p:cNvPicPr>
            <a:picLocks noChangeAspect="true"/>
          </p:cNvPicPr>
          <p:nvPr/>
        </p:nvPicPr>
        <p:blipFill>
          <a:blip r:embed="rId3"/>
          <a:srcRect l="0" t="5751" r="0" b="0"/>
          <a:stretch>
            <a:fillRect/>
          </a:stretch>
        </p:blipFill>
        <p:spPr>
          <a:xfrm flipH="false" flipV="false" rot="0">
            <a:off x="4723529" y="5422921"/>
            <a:ext cx="7645769" cy="4864079"/>
          </a:xfrm>
          <a:prstGeom prst="rect">
            <a:avLst/>
          </a:prstGeom>
        </p:spPr>
      </p:pic>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blipFill>
          <a:blip r:embed="rId2"/>
          <a:srcRect l="0" t="12500" r="0" b="12500"/>
          <a:stretch>
            <a:fillRect/>
          </a:stretch>
        </a:blip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8222" r="0" b="11099"/>
          <a:stretch>
            <a:fillRect/>
          </a:stretch>
        </p:blipFill>
        <p:spPr>
          <a:xfrm flipH="false" flipV="false" rot="0">
            <a:off x="4156046" y="5919869"/>
            <a:ext cx="9795183" cy="4188356"/>
          </a:xfrm>
          <a:prstGeom prst="rect">
            <a:avLst/>
          </a:prstGeom>
        </p:spPr>
      </p:pic>
      <p:sp>
        <p:nvSpPr>
          <p:cNvPr name="TextBox 3" id="3"/>
          <p:cNvSpPr txBox="true"/>
          <p:nvPr/>
        </p:nvSpPr>
        <p:spPr>
          <a:xfrm rot="0">
            <a:off x="496364" y="320781"/>
            <a:ext cx="7093625" cy="885190"/>
          </a:xfrm>
          <a:prstGeom prst="rect">
            <a:avLst/>
          </a:prstGeom>
        </p:spPr>
        <p:txBody>
          <a:bodyPr anchor="t" rtlCol="false" tIns="0" lIns="0" bIns="0" rIns="0">
            <a:spAutoFit/>
          </a:bodyPr>
          <a:lstStyle/>
          <a:p>
            <a:pPr algn="ctr">
              <a:lnSpc>
                <a:spcPts val="7280"/>
              </a:lnSpc>
            </a:pPr>
            <a:r>
              <a:rPr lang="en-US" sz="5200">
                <a:solidFill>
                  <a:srgbClr val="FFFFFF"/>
                </a:solidFill>
                <a:latin typeface="Open Sans"/>
              </a:rPr>
              <a:t>Applications of MRAM :</a:t>
            </a:r>
          </a:p>
        </p:txBody>
      </p:sp>
      <p:sp>
        <p:nvSpPr>
          <p:cNvPr name="TextBox 4" id="4"/>
          <p:cNvSpPr txBox="true"/>
          <p:nvPr/>
        </p:nvSpPr>
        <p:spPr>
          <a:xfrm rot="0">
            <a:off x="0" y="2121045"/>
            <a:ext cx="18107275" cy="118427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MRAM include devices such as aerospace and military systems, digital cameras, notebooks, smart cards, Mobile telephones</a:t>
            </a:r>
          </a:p>
        </p:txBody>
      </p:sp>
      <p:sp>
        <p:nvSpPr>
          <p:cNvPr name="TextBox 5" id="5"/>
          <p:cNvSpPr txBox="true"/>
          <p:nvPr/>
        </p:nvSpPr>
        <p:spPr>
          <a:xfrm rot="0">
            <a:off x="-320135" y="4370825"/>
            <a:ext cx="17893852" cy="1184275"/>
          </a:xfrm>
          <a:prstGeom prst="rect">
            <a:avLst/>
          </a:prstGeom>
        </p:spPr>
        <p:txBody>
          <a:bodyPr anchor="t" rtlCol="false" tIns="0" lIns="0" bIns="0" rIns="0">
            <a:spAutoFit/>
          </a:bodyPr>
          <a:lstStyle/>
          <a:p>
            <a:pPr algn="ctr">
              <a:lnSpc>
                <a:spcPts val="4759"/>
              </a:lnSpc>
            </a:pPr>
            <a:r>
              <a:rPr lang="en-US" sz="3400">
                <a:solidFill>
                  <a:srgbClr val="FFFFFF"/>
                </a:solidFill>
                <a:latin typeface="Open Sans Light"/>
              </a:rPr>
              <a:t>MRAM enabled the vendor to achieves new levels of performance, storage capacity and reliability.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DAERTEC_5JI</dc:identifier>
  <dcterms:modified xsi:type="dcterms:W3CDTF">2011-08-01T06:04:30Z</dcterms:modified>
  <cp:revision>1</cp:revision>
  <dc:title>A PRESENTATION ON</dc:title>
</cp:coreProperties>
</file>

<file path=docProps/thumbnail.jpeg>
</file>